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9" r:id="rId3"/>
    <p:sldId id="280" r:id="rId4"/>
    <p:sldId id="281" r:id="rId5"/>
    <p:sldId id="284" r:id="rId6"/>
    <p:sldId id="290" r:id="rId7"/>
    <p:sldId id="283" r:id="rId8"/>
    <p:sldId id="286" r:id="rId9"/>
    <p:sldId id="287" r:id="rId10"/>
    <p:sldId id="293" r:id="rId11"/>
    <p:sldId id="294" r:id="rId12"/>
    <p:sldId id="288" r:id="rId13"/>
    <p:sldId id="295" r:id="rId14"/>
    <p:sldId id="296" r:id="rId15"/>
    <p:sldId id="289" r:id="rId16"/>
    <p:sldId id="278" r:id="rId17"/>
    <p:sldId id="29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623" autoAdjust="0"/>
  </p:normalViewPr>
  <p:slideViewPr>
    <p:cSldViewPr snapToGrid="0" snapToObjects="1">
      <p:cViewPr varScale="1">
        <p:scale>
          <a:sx n="89" d="100"/>
          <a:sy n="89" d="100"/>
        </p:scale>
        <p:origin x="-18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2" d="100"/>
          <a:sy n="132" d="100"/>
        </p:scale>
        <p:origin x="-325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F82BE-84A0-C14F-85DD-A932091F777D}" type="datetime1">
              <a:rPr lang="en-US" smtClean="0"/>
              <a:t>5/19/14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1FED8-4E3C-674A-BA0A-1C7EF673C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914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43D9D-84CE-D444-9620-8E5BD1070AC1}" type="datetime1">
              <a:rPr lang="en-US" smtClean="0"/>
              <a:t>5/19/14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F42D7-E8CC-0E42-861F-416747483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36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800" kern="1200">
        <a:solidFill>
          <a:schemeClr val="tx1"/>
        </a:solidFill>
        <a:latin typeface="Helvetica"/>
        <a:ea typeface="+mn-ea"/>
        <a:cs typeface="+mn-cs"/>
      </a:defRPr>
    </a:lvl1pPr>
    <a:lvl2pPr marL="457200" algn="l" defTabSz="457200" rtl="0" eaLnBrk="1" latinLnBrk="0" hangingPunct="1">
      <a:defRPr sz="800" kern="1200">
        <a:solidFill>
          <a:schemeClr val="tx1"/>
        </a:solidFill>
        <a:latin typeface="Helvetica"/>
        <a:ea typeface="+mn-ea"/>
        <a:cs typeface="+mn-cs"/>
      </a:defRPr>
    </a:lvl2pPr>
    <a:lvl3pPr marL="914400" algn="l" defTabSz="457200" rtl="0" eaLnBrk="1" latinLnBrk="0" hangingPunct="1">
      <a:defRPr sz="800" kern="1200">
        <a:solidFill>
          <a:schemeClr val="tx1"/>
        </a:solidFill>
        <a:latin typeface="Helvetica"/>
        <a:ea typeface="+mn-ea"/>
        <a:cs typeface="+mn-cs"/>
      </a:defRPr>
    </a:lvl3pPr>
    <a:lvl4pPr marL="1371600" algn="l" defTabSz="457200" rtl="0" eaLnBrk="1" latinLnBrk="0" hangingPunct="1">
      <a:defRPr sz="800" kern="1200">
        <a:solidFill>
          <a:schemeClr val="tx1"/>
        </a:solidFill>
        <a:latin typeface="Helvetica"/>
        <a:ea typeface="+mn-ea"/>
        <a:cs typeface="+mn-cs"/>
      </a:defRPr>
    </a:lvl4pPr>
    <a:lvl5pPr marL="1828800" algn="l" defTabSz="457200" rtl="0" eaLnBrk="1" latinLnBrk="0" hangingPunct="1">
      <a:defRPr sz="800" kern="1200">
        <a:solidFill>
          <a:schemeClr val="tx1"/>
        </a:solidFill>
        <a:latin typeface="Helvetica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F42D7-E8CC-0E42-861F-416747483F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58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Again</a:t>
            </a:r>
            <a:r>
              <a:rPr lang="en-US" baseline="0" dirty="0" smtClean="0"/>
              <a:t> showing the verification versus </a:t>
            </a:r>
            <a:r>
              <a:rPr lang="en-US" baseline="0" dirty="0" err="1" smtClean="0"/>
              <a:t>radiosondes</a:t>
            </a:r>
            <a:r>
              <a:rPr lang="en-US" baseline="0" dirty="0" smtClean="0"/>
              <a:t> as before.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Again note that above 100mb we see results similar to the Hybrid mode.</a:t>
            </a:r>
          </a:p>
          <a:p>
            <a:r>
              <a:rPr lang="en-US" baseline="0" dirty="0" smtClean="0"/>
              <a:t>But now below 100mb again the static (and hybrid) is better in the extra tropics but the </a:t>
            </a:r>
            <a:r>
              <a:rPr lang="en-US" baseline="0" dirty="0" err="1" smtClean="0"/>
              <a:t>radiosondes</a:t>
            </a:r>
            <a:r>
              <a:rPr lang="en-US" baseline="0" dirty="0" smtClean="0"/>
              <a:t> are telling us static is also better in the tropics.  </a:t>
            </a:r>
          </a:p>
          <a:p>
            <a:r>
              <a:rPr lang="en-US" baseline="0" dirty="0" smtClean="0"/>
              <a:t>	In a case like this an independent set of data is necessary to determine the correct.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results, that the Flow-dependent mode case is worse than the static mode, are contrary to what </a:t>
            </a:r>
            <a:r>
              <a:rPr lang="en-US" baseline="0" dirty="0" err="1" smtClean="0"/>
              <a:t>Buehner</a:t>
            </a:r>
            <a:r>
              <a:rPr lang="en-US" baseline="0" dirty="0" smtClean="0"/>
              <a:t> et 2010 found.  </a:t>
            </a:r>
          </a:p>
          <a:p>
            <a:r>
              <a:rPr lang="en-US" baseline="0" dirty="0" smtClean="0"/>
              <a:t>This suggests that the ratio of the accuracy of the Canadian ensemble covariance model to the static covariance model is greater than the corresponding </a:t>
            </a:r>
          </a:p>
          <a:p>
            <a:r>
              <a:rPr lang="en-US" baseline="0" dirty="0" smtClean="0"/>
              <a:t>One significant difference between our ensemble and the Canadian ensemble is that the Canadian ensemble incorporates samples from a static covariance (</a:t>
            </a:r>
            <a:r>
              <a:rPr lang="en-US" baseline="0" dirty="0" err="1" smtClean="0"/>
              <a:t>Houtekamer</a:t>
            </a:r>
            <a:r>
              <a:rPr lang="en-US" baseline="0" dirty="0" smtClean="0"/>
              <a:t> et al. 2005)</a:t>
            </a:r>
          </a:p>
          <a:p>
            <a:r>
              <a:rPr lang="en-US" baseline="0" dirty="0" smtClean="0"/>
              <a:t>Thus suggesting that their system may not benefit as much from being linearly combined with a static covariance model.</a:t>
            </a:r>
          </a:p>
          <a:p>
            <a:r>
              <a:rPr lang="en-US" dirty="0" smtClean="0"/>
              <a:t>There are </a:t>
            </a:r>
            <a:r>
              <a:rPr lang="en-US" dirty="0" err="1" smtClean="0"/>
              <a:t>aother</a:t>
            </a:r>
            <a:r>
              <a:rPr lang="en-US" baseline="0" dirty="0" smtClean="0"/>
              <a:t> differences as well, 96 members vs. 80 members</a:t>
            </a:r>
          </a:p>
          <a:p>
            <a:r>
              <a:rPr lang="en-US" baseline="0" dirty="0" err="1" smtClean="0"/>
              <a:t>EnKF</a:t>
            </a:r>
            <a:r>
              <a:rPr lang="en-US" baseline="0" dirty="0" smtClean="0"/>
              <a:t> likely provides a more accurate estimate of the analysis error covariance than the ET</a:t>
            </a:r>
          </a:p>
          <a:p>
            <a:r>
              <a:rPr lang="en-US" baseline="0" dirty="0" smtClean="0"/>
              <a:t>Finally </a:t>
            </a:r>
            <a:r>
              <a:rPr lang="en-US" baseline="0" dirty="0" err="1" smtClean="0"/>
              <a:t>Buehner</a:t>
            </a:r>
            <a:r>
              <a:rPr lang="en-US" baseline="0" dirty="0" smtClean="0"/>
              <a:t> et al. simulate the effect of model error in their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F42D7-E8CC-0E42-861F-416747483F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07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 we show again that the Winter results</a:t>
            </a:r>
            <a:r>
              <a:rPr lang="en-US" baseline="0" dirty="0" smtClean="0"/>
              <a:t> are similar to the summer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F42D7-E8CC-0E42-861F-416747483F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07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score cards are particular points on the plots that I had been showing, Some of these I had marked with a black square around them.  Like Self-Analysis, 850 </a:t>
            </a:r>
            <a:r>
              <a:rPr lang="en-US" baseline="0" dirty="0" err="1" smtClean="0"/>
              <a:t>hPa</a:t>
            </a:r>
            <a:r>
              <a:rPr lang="en-US" baseline="0" dirty="0" smtClean="0"/>
              <a:t>, TR, Wind Vector RMS, tau=3 days.  Some have greater weights like 500 </a:t>
            </a:r>
            <a:r>
              <a:rPr lang="en-US" baseline="0" dirty="0" err="1" smtClean="0"/>
              <a:t>hPa</a:t>
            </a:r>
            <a:r>
              <a:rPr lang="en-US" baseline="0" dirty="0" smtClean="0"/>
              <a:t> GPH Anomaly correlation: 4points.  Except for the Anomaly correlations an impact of greater than 5% is needed along with statistical significance.  I have provided the results if the impact is less than 5% but it is still </a:t>
            </a:r>
            <a:r>
              <a:rPr lang="en-US" baseline="0" dirty="0" err="1" smtClean="0"/>
              <a:t>statistcially</a:t>
            </a:r>
            <a:r>
              <a:rPr lang="en-US" baseline="0" dirty="0" smtClean="0"/>
              <a:t> significant with the </a:t>
            </a:r>
            <a:r>
              <a:rPr lang="en-US" baseline="0" dirty="0" err="1" smtClean="0"/>
              <a:t>parethese</a:t>
            </a:r>
            <a:r>
              <a:rPr lang="en-US" baseline="0" dirty="0" smtClean="0"/>
              <a:t>.  This 5% need was probably worked in because the statistical significance used to not be computed properly, i.e. not adjusting for temporal correlations.  The score card results for NAVDAS (3D-Var) were +1 and the score card for NAVDAS-AR (4D-Var) were +4.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 example, the flow-dependent mode experiment had greater than a 30% reduction in the tropical vector wind RMS errors against self-analysis for all forecast lead times (Figures 13 and 14) for all levels 100 </a:t>
            </a:r>
            <a:r>
              <a:rPr lang="en-US" dirty="0" err="1" smtClean="0"/>
              <a:t>hPa</a:t>
            </a:r>
            <a:r>
              <a:rPr lang="en-US" dirty="0" smtClean="0"/>
              <a:t> and above.  In contrast, the hybrid mode experiment (Figures 5 and 6) had between 5 and 20% improvement for most of those levels and forecast lead times.  For this reason, we hypothesize that a spatially varying value of   may yield the best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F42D7-E8CC-0E42-861F-416747483F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69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F42D7-E8CC-0E42-861F-416747483F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30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F42D7-E8CC-0E42-861F-416747483F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28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Partitioned with</a:t>
            </a:r>
            <a:r>
              <a:rPr lang="en-US" baseline="0" dirty="0" smtClean="0"/>
              <a:t> the </a:t>
            </a:r>
            <a:r>
              <a:rPr lang="en-US" dirty="0" smtClean="0"/>
              <a:t>D as</a:t>
            </a:r>
            <a:r>
              <a:rPr lang="en-US" baseline="0" dirty="0" smtClean="0"/>
              <a:t> the background error variances and C as the background error </a:t>
            </a:r>
            <a:r>
              <a:rPr lang="en-US" baseline="0" dirty="0" err="1" smtClean="0"/>
              <a:t>covariances</a:t>
            </a:r>
            <a:r>
              <a:rPr lang="en-US" baseline="0" dirty="0" smtClean="0"/>
              <a:t>.  This was originally formulated for the NAVDAS 3D-Var system with the </a:t>
            </a:r>
            <a:r>
              <a:rPr lang="en-US" baseline="0" dirty="0" err="1" smtClean="0"/>
              <a:t>geopotential</a:t>
            </a:r>
            <a:r>
              <a:rPr lang="en-US" baseline="0" dirty="0" smtClean="0"/>
              <a:t> and temperature in exact hydrostatic balance and the wind and </a:t>
            </a:r>
            <a:r>
              <a:rPr lang="en-US" baseline="0" dirty="0" err="1" smtClean="0"/>
              <a:t>geopotential</a:t>
            </a:r>
            <a:r>
              <a:rPr lang="en-US" baseline="0" dirty="0" smtClean="0"/>
              <a:t> variances approximately </a:t>
            </a:r>
            <a:r>
              <a:rPr lang="en-US" baseline="0" dirty="0" err="1" smtClean="0"/>
              <a:t>geostrohpically</a:t>
            </a:r>
            <a:r>
              <a:rPr lang="en-US" baseline="0" dirty="0" smtClean="0"/>
              <a:t> coupled in the </a:t>
            </a:r>
            <a:r>
              <a:rPr lang="en-US" baseline="0" dirty="0" err="1" smtClean="0"/>
              <a:t>extratropics</a:t>
            </a:r>
            <a:r>
              <a:rPr lang="en-US" baseline="0" dirty="0" smtClean="0"/>
              <a:t> to uncoupled in the tropics.  The correlations are specified to be a function of the distance between points and the interactions between velocity potential, </a:t>
            </a:r>
            <a:r>
              <a:rPr lang="en-US" baseline="0" dirty="0" err="1" smtClean="0"/>
              <a:t>streamfunction</a:t>
            </a:r>
            <a:r>
              <a:rPr lang="en-US" baseline="0" dirty="0" smtClean="0"/>
              <a:t>, hydrostatic and geostrophic balances.  RH field are assumed to be </a:t>
            </a:r>
            <a:r>
              <a:rPr lang="en-US" baseline="0" dirty="0" err="1" smtClean="0"/>
              <a:t>univariate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F42D7-E8CC-0E42-861F-416747483F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89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ET:  transforms the 6-hour forecast perturbations into</a:t>
            </a:r>
            <a:r>
              <a:rPr lang="en-US" baseline="0" dirty="0" smtClean="0"/>
              <a:t> analysis perturbations such that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) each analysis perturbation is a linear combination of forecast perturbations and ii) the covariance of the analysis perturbations is, on a regionally averaged basis, consistent with the estimate of the analysis error covariance.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climatological analysis error variance is diurnally varying with values computed at 0, 6, 12, and 18 hours.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F42D7-E8CC-0E42-861F-416747483F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64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Shown are the </a:t>
            </a:r>
            <a:r>
              <a:rPr lang="en-US" baseline="0" dirty="0" err="1" smtClean="0"/>
              <a:t>meridional</a:t>
            </a:r>
            <a:r>
              <a:rPr lang="en-US" baseline="0" dirty="0" smtClean="0"/>
              <a:t> wind analysis increment fields from assimilating a single </a:t>
            </a:r>
            <a:r>
              <a:rPr lang="en-US" baseline="0" dirty="0" err="1" smtClean="0"/>
              <a:t>meridional</a:t>
            </a:r>
            <a:r>
              <a:rPr lang="en-US" baseline="0" dirty="0" smtClean="0"/>
              <a:t> wind observation of 1m/s.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 that at the end of the window all plots show a tilted hourglass shape, but only Hybrid and Flow modes show this shape at the beginning of the window.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F42D7-E8CC-0E42-861F-416747483F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55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Variable: Vector Wind</a:t>
            </a:r>
          </a:p>
          <a:p>
            <a:r>
              <a:rPr lang="en-US" dirty="0" smtClean="0"/>
              <a:t>Time Period: Jul</a:t>
            </a:r>
            <a:r>
              <a:rPr lang="en-US" baseline="0" dirty="0" smtClean="0"/>
              <a:t> to Aug 2010</a:t>
            </a:r>
            <a:endParaRPr lang="en-US" dirty="0" smtClean="0"/>
          </a:p>
          <a:p>
            <a:r>
              <a:rPr lang="en-US" dirty="0" smtClean="0"/>
              <a:t>	x-axis: Forecast</a:t>
            </a:r>
            <a:r>
              <a:rPr lang="en-US" baseline="0" dirty="0" smtClean="0"/>
              <a:t> Lead Time 2-5 days  </a:t>
            </a:r>
          </a:p>
          <a:p>
            <a:r>
              <a:rPr lang="en-US" baseline="0" dirty="0" smtClean="0"/>
              <a:t>		0-2 days are removed since self analysis verification favors smaller impacts from the observations</a:t>
            </a:r>
          </a:p>
          <a:p>
            <a:r>
              <a:rPr lang="en-US" baseline="0" dirty="0" smtClean="0"/>
              <a:t>		In fact if no observations were assimilated that would give a perfect self analysis verification</a:t>
            </a:r>
          </a:p>
          <a:p>
            <a:r>
              <a:rPr lang="en-US" baseline="0" dirty="0" smtClean="0"/>
              <a:t>		This is mitigated by looking at longer forecast times.</a:t>
            </a:r>
          </a:p>
          <a:p>
            <a:r>
              <a:rPr lang="en-US" baseline="0" dirty="0" smtClean="0"/>
              <a:t>	+/-3 % Scale</a:t>
            </a:r>
            <a:endParaRPr lang="en-US" dirty="0" smtClean="0"/>
          </a:p>
          <a:p>
            <a:r>
              <a:rPr lang="en-US" baseline="0" dirty="0" smtClean="0"/>
              <a:t>Black Boxes are the Navy Score card—talk about later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Mostly</a:t>
            </a:r>
            <a:r>
              <a:rPr lang="en-US" baseline="0" dirty="0" smtClean="0"/>
              <a:t> Red showing that there is an impact of more the 1% to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F42D7-E8CC-0E42-861F-416747483F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94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Verification: </a:t>
            </a:r>
            <a:r>
              <a:rPr lang="en-US" dirty="0" err="1" smtClean="0"/>
              <a:t>Radiosonde</a:t>
            </a:r>
            <a:r>
              <a:rPr lang="en-US" baseline="0" dirty="0" smtClean="0"/>
              <a:t> observations used to compute the Vector Wind RMS error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Note that in</a:t>
            </a:r>
            <a:r>
              <a:rPr lang="en-US" baseline="0" dirty="0" smtClean="0"/>
              <a:t> some regions the the Static mode does better but it is not statistically significant</a:t>
            </a:r>
          </a:p>
          <a:p>
            <a:r>
              <a:rPr lang="en-US" baseline="0" dirty="0" smtClean="0"/>
              <a:t>Note also that some regions the static analysis is closer to the </a:t>
            </a:r>
            <a:r>
              <a:rPr lang="en-US" baseline="0" dirty="0" err="1" smtClean="0"/>
              <a:t>radiosondes</a:t>
            </a:r>
            <a:r>
              <a:rPr lang="en-US" baseline="0" dirty="0" smtClean="0"/>
              <a:t> but then all subsequent forecasts the hybrid mode is better. </a:t>
            </a:r>
          </a:p>
          <a:p>
            <a:r>
              <a:rPr lang="en-US" baseline="0" dirty="0" smtClean="0"/>
              <a:t>	This suggests that the hybrid mode analysis were better than the static analysis.  This is possible since observations are themselves are imperfect </a:t>
            </a:r>
            <a:endParaRPr lang="en-US" dirty="0" smtClean="0"/>
          </a:p>
          <a:p>
            <a:r>
              <a:rPr lang="en-US" dirty="0" smtClean="0"/>
              <a:t>(aside</a:t>
            </a:r>
            <a:r>
              <a:rPr lang="en-US" baseline="0" dirty="0" smtClean="0"/>
              <a:t> if needed: </a:t>
            </a:r>
            <a:r>
              <a:rPr lang="en-US" dirty="0" smtClean="0"/>
              <a:t>Note also the magnitudes of the improvements for the Self Analysis is larger</a:t>
            </a:r>
            <a:r>
              <a:rPr lang="en-US" baseline="0" dirty="0" smtClean="0"/>
              <a:t> than for the </a:t>
            </a:r>
            <a:r>
              <a:rPr lang="en-US" baseline="0" dirty="0" err="1" smtClean="0"/>
              <a:t>Radiosondes</a:t>
            </a:r>
            <a:r>
              <a:rPr lang="en-US" baseline="0" dirty="0" smtClean="0"/>
              <a:t>—we don’t know but not that the analysis and </a:t>
            </a:r>
            <a:r>
              <a:rPr lang="en-US" baseline="0" dirty="0" err="1" smtClean="0"/>
              <a:t>radiosonde</a:t>
            </a:r>
            <a:r>
              <a:rPr lang="en-US" baseline="0" dirty="0" smtClean="0"/>
              <a:t> errors are inherently different and this could just be a result of that.)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F42D7-E8CC-0E42-861F-416747483F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94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 we add in the results from the Boral</a:t>
            </a:r>
            <a:r>
              <a:rPr lang="en-US" baseline="0" dirty="0" smtClean="0"/>
              <a:t> Winter –these figures are very similar to the Summer results in many areas.  Thus this system seems to work for different times of the year.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F42D7-E8CC-0E42-861F-416747483F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94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Variable: Vector Wind Static vs. Flow Mode</a:t>
            </a:r>
          </a:p>
          <a:p>
            <a:endParaRPr lang="en-US" dirty="0" smtClean="0"/>
          </a:p>
          <a:p>
            <a:r>
              <a:rPr lang="en-US" dirty="0" smtClean="0"/>
              <a:t>Above</a:t>
            </a:r>
            <a:r>
              <a:rPr lang="en-US" baseline="0" dirty="0" smtClean="0"/>
              <a:t> 100mb agrees well with Hybrid Mode results and in fact the Flow-dependent results are even stronger.  </a:t>
            </a:r>
          </a:p>
          <a:p>
            <a:r>
              <a:rPr lang="en-US" baseline="0" dirty="0" smtClean="0"/>
              <a:t>Below 100mb it is clear that the Static Mode (and thus the Hybrid Mode) results are better in the extra tropics.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F42D7-E8CC-0E42-861F-416747483F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0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 userDrawn="1"/>
        </p:nvSpPr>
        <p:spPr>
          <a:xfrm>
            <a:off x="228600" y="228600"/>
            <a:ext cx="8695944" cy="2731814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tx2"/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5"/>
          <p:cNvGrpSpPr>
            <a:grpSpLocks noChangeAspect="1"/>
          </p:cNvGrpSpPr>
          <p:nvPr userDrawn="1"/>
        </p:nvGrpSpPr>
        <p:grpSpPr bwMode="hidden">
          <a:xfrm>
            <a:off x="193638" y="2124497"/>
            <a:ext cx="8723376" cy="835917"/>
            <a:chOff x="-3905251" y="4294188"/>
            <a:chExt cx="13027839" cy="1892300"/>
          </a:xfrm>
        </p:grpSpPr>
        <p:sp>
          <p:nvSpPr>
            <p:cNvPr id="19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3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1433945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tx2"/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948214"/>
            <a:ext cx="8723376" cy="835917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92146"/>
            <a:ext cx="8229600" cy="6255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8274" y="6250164"/>
            <a:ext cx="3643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Session 2: Hybrid, Monday May 19th 11:10-11:35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91821" y="6250164"/>
            <a:ext cx="25585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  <a:latin typeface="Helvetica"/>
              </a:defRPr>
            </a:lvl1pPr>
          </a:lstStyle>
          <a:p>
            <a:r>
              <a:rPr lang="en-US" dirty="0" smtClean="0"/>
              <a:t>The 6th </a:t>
            </a:r>
            <a:r>
              <a:rPr lang="en-US" dirty="0" err="1" smtClean="0"/>
              <a:t>EnKF</a:t>
            </a:r>
            <a:r>
              <a:rPr lang="en-US" dirty="0" smtClean="0"/>
              <a:t> Workshop May 18th-22nd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637" y="6250164"/>
            <a:ext cx="255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  <a:latin typeface="Helvetica"/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1413847"/>
            <a:ext cx="7408333" cy="4712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rgbClr val="FFFFFF"/>
          </a:solidFill>
          <a:latin typeface="Helvetica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Ø"/>
        <a:defRPr sz="2400" kern="1200">
          <a:solidFill>
            <a:schemeClr val="tx2"/>
          </a:solidFill>
          <a:latin typeface="Helvetica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Ø"/>
        <a:defRPr sz="2200" kern="1200">
          <a:solidFill>
            <a:schemeClr val="tx2"/>
          </a:solidFill>
          <a:latin typeface="Helvetica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Ø"/>
        <a:defRPr sz="2000" kern="1200">
          <a:solidFill>
            <a:schemeClr val="tx2"/>
          </a:solidFill>
          <a:latin typeface="Helvetica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Ø"/>
        <a:defRPr sz="1800" kern="1200">
          <a:solidFill>
            <a:schemeClr val="tx2"/>
          </a:solidFill>
          <a:latin typeface="Helvetica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Ø"/>
        <a:defRPr sz="1600" kern="1200">
          <a:solidFill>
            <a:schemeClr val="tx2"/>
          </a:solidFill>
          <a:latin typeface="Helvetica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1.emf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3.emf"/><Relationship Id="rId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5.emf"/><Relationship Id="rId10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3269" y="250036"/>
            <a:ext cx="7112955" cy="173839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cs typeface="Helvetica"/>
              </a:rPr>
              <a:t>Comparison of hybrid ensemble/4D-Var and 4D-Var within the NAVDAS-AR </a:t>
            </a:r>
            <a:r>
              <a:rPr lang="en-US" sz="3600" dirty="0" smtClean="0">
                <a:cs typeface="Helvetica"/>
              </a:rPr>
              <a:t>data assimilation </a:t>
            </a:r>
            <a:r>
              <a:rPr lang="en-US" sz="3600" dirty="0">
                <a:cs typeface="Helvetica"/>
              </a:rPr>
              <a:t>framework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6" name="Picture 9" descr="logo 1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44" y="277446"/>
            <a:ext cx="13791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289756"/>
            <a:ext cx="6400800" cy="226951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Presenter: David Kuhl (NRL, Washington DC)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Thomas </a:t>
            </a:r>
            <a:r>
              <a:rPr lang="en-US" dirty="0">
                <a:solidFill>
                  <a:schemeClr val="tx1"/>
                </a:solidFill>
              </a:rPr>
              <a:t>E. </a:t>
            </a:r>
            <a:r>
              <a:rPr lang="en-US" dirty="0" err="1">
                <a:solidFill>
                  <a:schemeClr val="tx1"/>
                </a:solidFill>
              </a:rPr>
              <a:t>Rosmond</a:t>
            </a:r>
            <a:r>
              <a:rPr lang="en-US" dirty="0">
                <a:solidFill>
                  <a:schemeClr val="tx1"/>
                </a:solidFill>
              </a:rPr>
              <a:t> (SAIC, Forks, Washington)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Craig </a:t>
            </a:r>
            <a:r>
              <a:rPr lang="en-US" dirty="0">
                <a:solidFill>
                  <a:schemeClr val="tx1"/>
                </a:solidFill>
              </a:rPr>
              <a:t>H. Bishop (NRL, Monterey, CA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Justin </a:t>
            </a:r>
            <a:r>
              <a:rPr lang="en-US" dirty="0" err="1">
                <a:solidFill>
                  <a:schemeClr val="tx1"/>
                </a:solidFill>
              </a:rPr>
              <a:t>McLay</a:t>
            </a:r>
            <a:r>
              <a:rPr lang="en-US" dirty="0">
                <a:solidFill>
                  <a:schemeClr val="tx1"/>
                </a:solidFill>
              </a:rPr>
              <a:t> (NRL, Monterey, CA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Nancy </a:t>
            </a:r>
            <a:r>
              <a:rPr lang="en-US" dirty="0">
                <a:solidFill>
                  <a:schemeClr val="tx1"/>
                </a:solidFill>
              </a:rPr>
              <a:t>L. Baker (NRL, Monterey, CA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Elizabeth </a:t>
            </a:r>
            <a:r>
              <a:rPr lang="en-US" dirty="0">
                <a:solidFill>
                  <a:schemeClr val="tx1"/>
                </a:solidFill>
              </a:rPr>
              <a:t>Satterfield (NRL, Monterey, CA)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93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33"/>
    </mc:Choice>
    <mc:Fallback xmlns="">
      <p:transition xmlns:p14="http://schemas.microsoft.com/office/powerpoint/2010/main" spd="slow" advTm="3453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323"/>
            <a:ext cx="4572000" cy="229589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Wind Results: </a:t>
            </a:r>
            <a:r>
              <a:rPr lang="en-US" dirty="0"/>
              <a:t>Static vs. Hybrid </a:t>
            </a:r>
            <a:r>
              <a:rPr lang="en-US" dirty="0" smtClean="0"/>
              <a:t>Mode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12519"/>
            <a:ext cx="4572000" cy="22986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10732" y="1186800"/>
            <a:ext cx="2150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Self-Analysis Verification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2444" y="1186800"/>
            <a:ext cx="207111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Helvetica"/>
                <a:cs typeface="Helvetica"/>
              </a:rPr>
              <a:t>Radiosonde</a:t>
            </a:r>
            <a:r>
              <a:rPr lang="en-US" sz="1400" dirty="0" smtClean="0">
                <a:latin typeface="Helvetica"/>
                <a:cs typeface="Helvetica"/>
              </a:rPr>
              <a:t> Verification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8143" y="889430"/>
            <a:ext cx="40077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Summer (Jul-Aug 2010) Hybrid Mode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457199" y="3952792"/>
            <a:ext cx="6438639" cy="22973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24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22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20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18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16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Helvetica"/>
              </a:rPr>
              <a:t>Top Plots: Impact versus control</a:t>
            </a:r>
          </a:p>
          <a:p>
            <a:pPr lvl="1"/>
            <a:r>
              <a:rPr lang="en-US" dirty="0">
                <a:solidFill>
                  <a:srgbClr val="FF0000"/>
                </a:solidFill>
                <a:cs typeface="Helvetica"/>
              </a:rPr>
              <a:t>positive impact red for Hybrid</a:t>
            </a:r>
            <a:r>
              <a:rPr lang="en-US" dirty="0">
                <a:cs typeface="Helvetica"/>
              </a:rPr>
              <a:t>, negative impact blue for static</a:t>
            </a:r>
          </a:p>
          <a:p>
            <a:pPr lvl="1"/>
            <a:r>
              <a:rPr lang="en-US" dirty="0">
                <a:cs typeface="Helvetica"/>
              </a:rPr>
              <a:t>y-axis: Pressure Scale: 1000mb to </a:t>
            </a:r>
            <a:r>
              <a:rPr lang="en-US" b="1" dirty="0">
                <a:cs typeface="Helvetica"/>
              </a:rPr>
              <a:t>30mb</a:t>
            </a:r>
          </a:p>
          <a:p>
            <a:pPr lvl="1"/>
            <a:r>
              <a:rPr lang="en-US" dirty="0">
                <a:cs typeface="Helvetica"/>
              </a:rPr>
              <a:t>x-axis: Forecast Lead Time </a:t>
            </a:r>
            <a:r>
              <a:rPr lang="en-US" b="1" dirty="0" smtClean="0">
                <a:cs typeface="Helvetica"/>
              </a:rPr>
              <a:t>0-</a:t>
            </a:r>
            <a:r>
              <a:rPr lang="en-US" b="1" dirty="0">
                <a:cs typeface="Helvetica"/>
              </a:rPr>
              <a:t>5 days  </a:t>
            </a:r>
          </a:p>
          <a:p>
            <a:pPr lvl="1"/>
            <a:r>
              <a:rPr lang="en-US" dirty="0">
                <a:cs typeface="Helvetica"/>
              </a:rPr>
              <a:t>+/-3 % Scale</a:t>
            </a:r>
          </a:p>
          <a:p>
            <a:r>
              <a:rPr lang="en-US" dirty="0">
                <a:cs typeface="Helvetica"/>
              </a:rPr>
              <a:t>Bottom Plots: Statistical Significance</a:t>
            </a:r>
          </a:p>
          <a:p>
            <a:pPr lvl="1"/>
            <a:r>
              <a:rPr lang="en-US" dirty="0">
                <a:cs typeface="Helvetica"/>
              </a:rPr>
              <a:t>y-axis: Pressure Scale: 1000mb to 30mb</a:t>
            </a:r>
          </a:p>
          <a:p>
            <a:pPr lvl="1"/>
            <a:r>
              <a:rPr lang="en-US" dirty="0">
                <a:cs typeface="Helvetica"/>
              </a:rPr>
              <a:t>x-axis: Forecast Lead Time </a:t>
            </a:r>
            <a:r>
              <a:rPr lang="en-US" b="1" dirty="0" smtClean="0">
                <a:cs typeface="Helvetica"/>
              </a:rPr>
              <a:t>0-5 </a:t>
            </a:r>
            <a:r>
              <a:rPr lang="en-US" b="1" dirty="0">
                <a:cs typeface="Helvetica"/>
              </a:rPr>
              <a:t>days</a:t>
            </a:r>
          </a:p>
          <a:p>
            <a:pPr lvl="1"/>
            <a:r>
              <a:rPr lang="en-US" dirty="0">
                <a:cs typeface="Helvetica"/>
              </a:rPr>
              <a:t>lowest color is 95% Statistical Significance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4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323"/>
            <a:ext cx="4572000" cy="22958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4083"/>
            <a:ext cx="4572000" cy="2286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Wind Results: </a:t>
            </a:r>
            <a:r>
              <a:rPr lang="en-US" dirty="0"/>
              <a:t>Static vs. Hybrid </a:t>
            </a:r>
            <a:r>
              <a:rPr lang="en-US" dirty="0" smtClean="0"/>
              <a:t>Mode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124083"/>
            <a:ext cx="4572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412519"/>
            <a:ext cx="4572000" cy="22986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26020" y="3610064"/>
            <a:ext cx="3891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Winter (Feb-Mar 2011) Hybrid Mode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0732" y="1186800"/>
            <a:ext cx="2150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Self-Analysis Verification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0732" y="3871577"/>
            <a:ext cx="2150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Self-Analysis Verification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2444" y="1186800"/>
            <a:ext cx="207111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Helvetica"/>
                <a:cs typeface="Helvetica"/>
              </a:rPr>
              <a:t>Radiosonde</a:t>
            </a:r>
            <a:r>
              <a:rPr lang="en-US" sz="1400" dirty="0" smtClean="0">
                <a:latin typeface="Helvetica"/>
                <a:cs typeface="Helvetica"/>
              </a:rPr>
              <a:t> Verification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22444" y="3871577"/>
            <a:ext cx="2071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Helvetica"/>
                <a:cs typeface="Helvetica"/>
              </a:rPr>
              <a:t>Radiosonde</a:t>
            </a:r>
            <a:r>
              <a:rPr lang="en-US" sz="1400" dirty="0" smtClean="0">
                <a:latin typeface="Helvetica"/>
                <a:cs typeface="Helvetica"/>
              </a:rPr>
              <a:t> Verification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8143" y="889430"/>
            <a:ext cx="40077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Summer (Jul-Aug 2010) Hybrid Mode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3315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Wind Results: </a:t>
            </a:r>
            <a:r>
              <a:rPr lang="en-US" dirty="0"/>
              <a:t>Static vs. Flow </a:t>
            </a:r>
            <a:r>
              <a:rPr lang="en-US" dirty="0" smtClean="0"/>
              <a:t>Mode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278"/>
            <a:ext cx="4572000" cy="22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10732" y="1186800"/>
            <a:ext cx="2150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Self-Analysis Verification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68143" y="889430"/>
            <a:ext cx="38280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Summer (Jul-Aug 2010) Flow Mode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idx="1"/>
          </p:nvPr>
        </p:nvSpPr>
        <p:spPr>
          <a:xfrm>
            <a:off x="4576234" y="1384313"/>
            <a:ext cx="4374130" cy="2297372"/>
          </a:xfrm>
        </p:spPr>
        <p:txBody>
          <a:bodyPr>
            <a:normAutofit fontScale="92500"/>
          </a:bodyPr>
          <a:lstStyle/>
          <a:p>
            <a:r>
              <a:rPr lang="en-US" dirty="0">
                <a:cs typeface="Helvetica"/>
              </a:rPr>
              <a:t>Self Analysis used to compute the Vector Wind RMS error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cs typeface="Helvetica"/>
              </a:rPr>
              <a:t>Red: Flow Mode </a:t>
            </a:r>
            <a:r>
              <a:rPr lang="en-US" dirty="0">
                <a:solidFill>
                  <a:srgbClr val="FF0000"/>
                </a:solidFill>
                <a:cs typeface="Helvetica"/>
              </a:rPr>
              <a:t>is </a:t>
            </a:r>
            <a:r>
              <a:rPr lang="en-US" dirty="0" smtClean="0">
                <a:solidFill>
                  <a:srgbClr val="FF0000"/>
                </a:solidFill>
                <a:cs typeface="Helvetica"/>
              </a:rPr>
              <a:t>better</a:t>
            </a:r>
            <a:endParaRPr lang="en-US" dirty="0">
              <a:solidFill>
                <a:srgbClr val="FF0000"/>
              </a:solidFill>
              <a:cs typeface="Helvetica"/>
            </a:endParaRPr>
          </a:p>
          <a:p>
            <a:pPr lvl="1"/>
            <a:r>
              <a:rPr lang="en-US" dirty="0" smtClean="0">
                <a:cs typeface="Helvetica"/>
              </a:rPr>
              <a:t>Blue: </a:t>
            </a:r>
            <a:r>
              <a:rPr lang="en-US" dirty="0">
                <a:cs typeface="Helvetica"/>
              </a:rPr>
              <a:t>Static Mode is better</a:t>
            </a:r>
          </a:p>
          <a:p>
            <a:r>
              <a:rPr lang="en-US" dirty="0">
                <a:cs typeface="Helvetica"/>
              </a:rPr>
              <a:t>Columns</a:t>
            </a:r>
            <a:r>
              <a:rPr lang="en-US" dirty="0" smtClean="0">
                <a:cs typeface="Helvetica"/>
              </a:rPr>
              <a:t>: Northern Hem., </a:t>
            </a:r>
            <a:r>
              <a:rPr lang="en-US" dirty="0">
                <a:cs typeface="Helvetica"/>
              </a:rPr>
              <a:t>Tropics and </a:t>
            </a:r>
            <a:r>
              <a:rPr lang="en-US" dirty="0" smtClean="0">
                <a:cs typeface="Helvetica"/>
              </a:rPr>
              <a:t>Southern Hem.</a:t>
            </a:r>
            <a:endParaRPr lang="en-US" dirty="0">
              <a:cs typeface="Helvetica"/>
            </a:endParaRPr>
          </a:p>
          <a:p>
            <a:endParaRPr lang="en-US" dirty="0"/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457199" y="3952792"/>
            <a:ext cx="6438639" cy="22973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24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22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20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18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16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Helvetica"/>
              </a:rPr>
              <a:t>Top Plots: Impact versus control</a:t>
            </a:r>
          </a:p>
          <a:p>
            <a:pPr lvl="1"/>
            <a:r>
              <a:rPr lang="en-US" dirty="0">
                <a:solidFill>
                  <a:srgbClr val="FF0000"/>
                </a:solidFill>
                <a:cs typeface="Helvetica"/>
              </a:rPr>
              <a:t>positive impact red for </a:t>
            </a:r>
            <a:r>
              <a:rPr lang="en-US" dirty="0" smtClean="0">
                <a:solidFill>
                  <a:srgbClr val="FF0000"/>
                </a:solidFill>
                <a:cs typeface="Helvetica"/>
              </a:rPr>
              <a:t>Flow</a:t>
            </a:r>
            <a:r>
              <a:rPr lang="en-US" dirty="0" smtClean="0">
                <a:cs typeface="Helvetica"/>
              </a:rPr>
              <a:t>, </a:t>
            </a:r>
            <a:r>
              <a:rPr lang="en-US" dirty="0">
                <a:cs typeface="Helvetica"/>
              </a:rPr>
              <a:t>negative impact blue for </a:t>
            </a:r>
            <a:r>
              <a:rPr lang="en-US" dirty="0" smtClean="0">
                <a:cs typeface="Helvetica"/>
              </a:rPr>
              <a:t>Static</a:t>
            </a:r>
            <a:endParaRPr lang="en-US" dirty="0">
              <a:cs typeface="Helvetica"/>
            </a:endParaRPr>
          </a:p>
          <a:p>
            <a:pPr lvl="1"/>
            <a:r>
              <a:rPr lang="en-US" dirty="0">
                <a:cs typeface="Helvetica"/>
              </a:rPr>
              <a:t>y-axis: Pressure Scale: 1000mb to </a:t>
            </a:r>
            <a:r>
              <a:rPr lang="en-US" dirty="0" smtClean="0">
                <a:cs typeface="Helvetica"/>
              </a:rPr>
              <a:t>10mb</a:t>
            </a:r>
            <a:endParaRPr lang="en-US" dirty="0">
              <a:cs typeface="Helvetica"/>
            </a:endParaRPr>
          </a:p>
          <a:p>
            <a:pPr lvl="1"/>
            <a:r>
              <a:rPr lang="en-US" dirty="0">
                <a:cs typeface="Helvetica"/>
              </a:rPr>
              <a:t>x-axis: Forecast Lead Time 2-5 days  </a:t>
            </a:r>
          </a:p>
          <a:p>
            <a:pPr lvl="1"/>
            <a:r>
              <a:rPr lang="en-US" b="1" dirty="0">
                <a:cs typeface="Helvetica"/>
              </a:rPr>
              <a:t>+/</a:t>
            </a:r>
            <a:r>
              <a:rPr lang="en-US" b="1" dirty="0" smtClean="0">
                <a:cs typeface="Helvetica"/>
              </a:rPr>
              <a:t>-12 </a:t>
            </a:r>
            <a:r>
              <a:rPr lang="en-US" b="1" dirty="0">
                <a:cs typeface="Helvetica"/>
              </a:rPr>
              <a:t>% Scale</a:t>
            </a:r>
          </a:p>
          <a:p>
            <a:r>
              <a:rPr lang="en-US" dirty="0">
                <a:cs typeface="Helvetica"/>
              </a:rPr>
              <a:t>Bottom Plots: Statistical Significance</a:t>
            </a:r>
          </a:p>
          <a:p>
            <a:pPr lvl="1"/>
            <a:r>
              <a:rPr lang="en-US" dirty="0">
                <a:cs typeface="Helvetica"/>
              </a:rPr>
              <a:t>y-axis: Pressure Scale: 1000mb to 30mb</a:t>
            </a:r>
          </a:p>
          <a:p>
            <a:pPr lvl="1"/>
            <a:r>
              <a:rPr lang="en-US" dirty="0">
                <a:cs typeface="Helvetica"/>
              </a:rPr>
              <a:t>x-axis: Forecast Lead Time 2</a:t>
            </a:r>
            <a:r>
              <a:rPr lang="en-US" dirty="0" smtClean="0">
                <a:cs typeface="Helvetica"/>
              </a:rPr>
              <a:t>-5 </a:t>
            </a:r>
            <a:r>
              <a:rPr lang="en-US" dirty="0">
                <a:cs typeface="Helvetica"/>
              </a:rPr>
              <a:t>days</a:t>
            </a:r>
          </a:p>
          <a:p>
            <a:pPr lvl="1"/>
            <a:r>
              <a:rPr lang="en-US" dirty="0">
                <a:cs typeface="Helvetica"/>
              </a:rPr>
              <a:t>lowest color is 95% Statistical Significance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65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Wind Results: </a:t>
            </a:r>
            <a:r>
              <a:rPr lang="en-US" dirty="0"/>
              <a:t>Static vs. Flow </a:t>
            </a:r>
            <a:r>
              <a:rPr lang="en-US" dirty="0" smtClean="0"/>
              <a:t>Mode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21928"/>
            <a:ext cx="4572000" cy="2292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278"/>
            <a:ext cx="4572000" cy="22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10732" y="1186800"/>
            <a:ext cx="2150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Self-Analysis Verification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2444" y="1186800"/>
            <a:ext cx="207111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Helvetica"/>
                <a:cs typeface="Helvetica"/>
              </a:rPr>
              <a:t>Radiosonde</a:t>
            </a:r>
            <a:r>
              <a:rPr lang="en-US" sz="1400" dirty="0" smtClean="0">
                <a:latin typeface="Helvetica"/>
                <a:cs typeface="Helvetica"/>
              </a:rPr>
              <a:t> Verification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68143" y="889430"/>
            <a:ext cx="38280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Summer (Jul-Aug 2010) Flow Mode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457199" y="3795832"/>
            <a:ext cx="8229601" cy="26109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24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22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20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18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16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These results, that the Flow-dependent mode case is worse than the static mode, are contrary to what </a:t>
            </a:r>
            <a:r>
              <a:rPr lang="en-US" dirty="0" err="1"/>
              <a:t>Buehner</a:t>
            </a:r>
            <a:r>
              <a:rPr lang="en-US" dirty="0"/>
              <a:t> et 2010 found.  </a:t>
            </a:r>
          </a:p>
          <a:p>
            <a:pPr lvl="1"/>
            <a:r>
              <a:rPr lang="en-US" dirty="0"/>
              <a:t>This suggests that the ratio of the accuracy of the Canadian ensemble covariance model to the static covariance model is greater than the corresponding </a:t>
            </a:r>
            <a:r>
              <a:rPr lang="en-US" dirty="0" smtClean="0"/>
              <a:t>ratio for our system</a:t>
            </a:r>
          </a:p>
          <a:p>
            <a:pPr lvl="1"/>
            <a:r>
              <a:rPr lang="en-US" dirty="0" smtClean="0"/>
              <a:t>Differences between our setup and Canadians:</a:t>
            </a:r>
            <a:endParaRPr lang="en-US" dirty="0"/>
          </a:p>
          <a:p>
            <a:pPr lvl="2"/>
            <a:r>
              <a:rPr lang="en-US" dirty="0" smtClean="0"/>
              <a:t>The </a:t>
            </a:r>
            <a:r>
              <a:rPr lang="en-US" dirty="0"/>
              <a:t>Canadian ensemble incorporates samples from a static covariance (</a:t>
            </a:r>
            <a:r>
              <a:rPr lang="en-US" dirty="0" err="1"/>
              <a:t>Houtekamer</a:t>
            </a:r>
            <a:r>
              <a:rPr lang="en-US" dirty="0"/>
              <a:t> et al. 2005</a:t>
            </a:r>
            <a:r>
              <a:rPr lang="en-US" dirty="0" smtClean="0"/>
              <a:t>) Thus </a:t>
            </a:r>
            <a:r>
              <a:rPr lang="en-US" dirty="0"/>
              <a:t>suggesting that their system may not benefit as much from being linearly combined with a static covariance model.</a:t>
            </a:r>
          </a:p>
          <a:p>
            <a:pPr lvl="2"/>
            <a:r>
              <a:rPr lang="en-US" dirty="0" smtClean="0"/>
              <a:t>Canadian 96 </a:t>
            </a:r>
            <a:r>
              <a:rPr lang="en-US" dirty="0"/>
              <a:t>members vs. 80 members</a:t>
            </a:r>
          </a:p>
          <a:p>
            <a:pPr lvl="2"/>
            <a:r>
              <a:rPr lang="en-US" dirty="0" smtClean="0"/>
              <a:t>Canadian </a:t>
            </a:r>
            <a:r>
              <a:rPr lang="en-US" dirty="0" err="1" smtClean="0"/>
              <a:t>EnKF</a:t>
            </a:r>
            <a:r>
              <a:rPr lang="en-US" dirty="0" smtClean="0"/>
              <a:t> </a:t>
            </a:r>
            <a:r>
              <a:rPr lang="en-US" dirty="0"/>
              <a:t>likely </a:t>
            </a:r>
            <a:r>
              <a:rPr lang="en-US" dirty="0" smtClean="0"/>
              <a:t>is a </a:t>
            </a:r>
            <a:r>
              <a:rPr lang="en-US" dirty="0"/>
              <a:t>more accurate estimate of the analysis error covariance than the ET</a:t>
            </a:r>
          </a:p>
          <a:p>
            <a:pPr lvl="2"/>
            <a:r>
              <a:rPr lang="en-US" dirty="0"/>
              <a:t>Finally </a:t>
            </a:r>
            <a:r>
              <a:rPr lang="en-US" dirty="0" err="1"/>
              <a:t>Buehner</a:t>
            </a:r>
            <a:r>
              <a:rPr lang="en-US" dirty="0"/>
              <a:t> et al. simulate the effect of model error in their </a:t>
            </a:r>
            <a:r>
              <a:rPr lang="en-US" dirty="0" smtClean="0"/>
              <a:t>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26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Wind Results: </a:t>
            </a:r>
            <a:r>
              <a:rPr lang="en-US" dirty="0"/>
              <a:t>Static vs. Flow </a:t>
            </a:r>
            <a:r>
              <a:rPr lang="en-US" dirty="0" smtClean="0"/>
              <a:t>Mode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21928"/>
            <a:ext cx="4572000" cy="2292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12448"/>
            <a:ext cx="4572000" cy="2292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8278"/>
            <a:ext cx="4572000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18798"/>
            <a:ext cx="4572000" cy="22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10732" y="1186800"/>
            <a:ext cx="2150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Self-Analysis Verification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2444" y="1186800"/>
            <a:ext cx="207111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Helvetica"/>
                <a:cs typeface="Helvetica"/>
              </a:rPr>
              <a:t>Radiosonde</a:t>
            </a:r>
            <a:r>
              <a:rPr lang="en-US" sz="1400" dirty="0" smtClean="0">
                <a:latin typeface="Helvetica"/>
                <a:cs typeface="Helvetica"/>
              </a:rPr>
              <a:t> Verification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6020" y="3610064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Winter (Feb-Mar 2011) Flow Mode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0732" y="3871577"/>
            <a:ext cx="2150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Self-Analysis Verification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22444" y="3871577"/>
            <a:ext cx="2071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Helvetica"/>
                <a:cs typeface="Helvetica"/>
              </a:rPr>
              <a:t>Radiosonde</a:t>
            </a:r>
            <a:r>
              <a:rPr lang="en-US" sz="1400" dirty="0" smtClean="0">
                <a:latin typeface="Helvetica"/>
                <a:cs typeface="Helvetica"/>
              </a:rPr>
              <a:t> Verification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68143" y="889430"/>
            <a:ext cx="38280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Summer (Jul-Aug 2010) Flow Mode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2547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413848"/>
            <a:ext cx="7408333" cy="74076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Score card is an aggregate tool used by the U.S. Navy operational center (FNMOC) to summarize verification results compared against a control—in our case the static mode.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Score Card Results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00464"/>
            <a:ext cx="83693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15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413846"/>
            <a:ext cx="7408333" cy="492075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Our results show that the hybrid mode (α=0.5) data assimilation scheme significantly reduces forecast error across a wide range of variables and regions compared to the static mode (α=0) system. 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improvements were particularly pronounced for tropical winds. 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the verification against </a:t>
            </a:r>
            <a:r>
              <a:rPr lang="en-US" dirty="0" err="1"/>
              <a:t>radiosondes</a:t>
            </a:r>
            <a:r>
              <a:rPr lang="en-US" dirty="0"/>
              <a:t>, the hybrid mode was statistically significantly better than the static mode with a greater than a 0.5% reduction in RMS vector wind error differences. 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the verification against self-analysis we showed a greater than 1% reduction from verifying against analyses between 2 and 5 day lead time at all 8 vertical levels examined in areas of statistical significance.</a:t>
            </a:r>
          </a:p>
          <a:p>
            <a:r>
              <a:rPr lang="en-US" dirty="0"/>
              <a:t>In contrast to </a:t>
            </a:r>
            <a:r>
              <a:rPr lang="en-US" dirty="0" err="1"/>
              <a:t>Buehner</a:t>
            </a:r>
            <a:r>
              <a:rPr lang="en-US" dirty="0"/>
              <a:t> et al. (2009 b), we found that using only the flow-dependent ensemble (α=1) led to an overall degradation in data assimilation performance for our system.  </a:t>
            </a:r>
            <a:endParaRPr lang="en-US" dirty="0" smtClean="0"/>
          </a:p>
          <a:p>
            <a:pPr lvl="1"/>
            <a:r>
              <a:rPr lang="en-US" dirty="0" smtClean="0"/>
              <a:t>We </a:t>
            </a:r>
            <a:r>
              <a:rPr lang="en-US" dirty="0"/>
              <a:t>speculate that improvements to our ensemble generation scheme, increasing in the number of ensemble members and improvements to our localization scheme would improve the relative performance of this flow-dependent case.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8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3"/>
    </mc:Choice>
    <mc:Fallback xmlns="">
      <p:transition xmlns:p14="http://schemas.microsoft.com/office/powerpoint/2010/main" spd="slow" advTm="1453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Setting system up for new semi-</a:t>
            </a:r>
            <a:r>
              <a:rPr lang="en-US" dirty="0" err="1" smtClean="0"/>
              <a:t>lagrangian</a:t>
            </a:r>
            <a:r>
              <a:rPr lang="en-US" dirty="0" smtClean="0"/>
              <a:t> model</a:t>
            </a:r>
          </a:p>
          <a:p>
            <a:r>
              <a:rPr lang="en-US" dirty="0" smtClean="0"/>
              <a:t>Repeating tests with new model</a:t>
            </a:r>
          </a:p>
          <a:p>
            <a:r>
              <a:rPr lang="en-US" dirty="0" smtClean="0"/>
              <a:t>Improvements of:</a:t>
            </a:r>
          </a:p>
          <a:p>
            <a:pPr lvl="1"/>
            <a:r>
              <a:rPr lang="en-US" dirty="0" smtClean="0"/>
              <a:t>Localization</a:t>
            </a:r>
          </a:p>
          <a:p>
            <a:pPr lvl="1"/>
            <a:r>
              <a:rPr lang="en-US" dirty="0" smtClean="0"/>
              <a:t>Ensemble Generation</a:t>
            </a:r>
          </a:p>
          <a:p>
            <a:pPr lvl="1"/>
            <a:r>
              <a:rPr lang="en-US" dirty="0" smtClean="0"/>
              <a:t>Computation of Alpha, spatially </a:t>
            </a:r>
            <a:r>
              <a:rPr lang="en-US" dirty="0" err="1" smtClean="0"/>
              <a:t>varrying</a:t>
            </a:r>
            <a:endParaRPr lang="en-US" dirty="0" smtClean="0"/>
          </a:p>
          <a:p>
            <a:r>
              <a:rPr lang="en-US" dirty="0" smtClean="0"/>
              <a:t>Operational Implementation 2015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8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b="1" baseline="30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2067" y="1413846"/>
            <a:ext cx="7408333" cy="423664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This talk covers the effect on weather forecast performance of incorporating ensemble </a:t>
            </a:r>
            <a:r>
              <a:rPr lang="en-US" dirty="0" err="1" smtClean="0"/>
              <a:t>covariances</a:t>
            </a:r>
            <a:r>
              <a:rPr lang="en-US" dirty="0" smtClean="0"/>
              <a:t> into the initial covariance model of the 4D-Var DA system NAVDAS-AR (Naval Research Laboratory Atmospheric </a:t>
            </a:r>
            <a:r>
              <a:rPr lang="en-US" dirty="0" err="1" smtClean="0"/>
              <a:t>Variational</a:t>
            </a:r>
            <a:r>
              <a:rPr lang="en-US" dirty="0" smtClean="0"/>
              <a:t> Data Assimilation System-Accelerated </a:t>
            </a:r>
            <a:r>
              <a:rPr lang="en-US" dirty="0" err="1" smtClean="0"/>
              <a:t>Representer</a:t>
            </a:r>
            <a:r>
              <a:rPr lang="en-US" dirty="0" smtClean="0"/>
              <a:t>)</a:t>
            </a:r>
          </a:p>
          <a:p>
            <a:pPr marL="274320" lvl="1"/>
            <a:r>
              <a:rPr lang="en-US" dirty="0"/>
              <a:t>This </a:t>
            </a:r>
            <a:r>
              <a:rPr lang="en-US" dirty="0" smtClean="0"/>
              <a:t>hybrid </a:t>
            </a:r>
            <a:r>
              <a:rPr lang="en-US" dirty="0"/>
              <a:t>DA system is also called “Ens4DVar </a:t>
            </a:r>
            <a:r>
              <a:rPr lang="en-US" dirty="0" smtClean="0"/>
              <a:t>hybrid” or “hybrid 4D-Var”</a:t>
            </a:r>
            <a:endParaRPr lang="en-US" dirty="0"/>
          </a:p>
          <a:p>
            <a:r>
              <a:rPr lang="en-US" dirty="0"/>
              <a:t>Results show that the </a:t>
            </a:r>
            <a:r>
              <a:rPr lang="en-US" dirty="0" smtClean="0"/>
              <a:t>hybrid DA </a:t>
            </a:r>
            <a:r>
              <a:rPr lang="en-US" dirty="0"/>
              <a:t>scheme significantly reduces the forecast error across a wide range of variables and regions. </a:t>
            </a:r>
            <a:endParaRPr lang="en-US" dirty="0" smtClean="0"/>
          </a:p>
          <a:p>
            <a:r>
              <a:rPr lang="en-US" dirty="0" smtClean="0"/>
              <a:t>This system should transition to operations in 2015 for the Navy’s global NWP system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5500408"/>
            <a:ext cx="84931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D. D. Kuhl, T. E. </a:t>
            </a:r>
            <a:r>
              <a:rPr lang="en-US" sz="1400" dirty="0" err="1">
                <a:latin typeface="Helvetica"/>
                <a:cs typeface="Helvetica"/>
              </a:rPr>
              <a:t>Rosmond</a:t>
            </a:r>
            <a:r>
              <a:rPr lang="en-US" sz="1400" dirty="0">
                <a:latin typeface="Helvetica"/>
                <a:cs typeface="Helvetica"/>
              </a:rPr>
              <a:t>, C. H. Bishop, J. </a:t>
            </a:r>
            <a:r>
              <a:rPr lang="en-US" sz="1400" dirty="0" err="1">
                <a:latin typeface="Helvetica"/>
                <a:cs typeface="Helvetica"/>
              </a:rPr>
              <a:t>McLay</a:t>
            </a:r>
            <a:r>
              <a:rPr lang="en-US" sz="1400" dirty="0">
                <a:latin typeface="Helvetica"/>
                <a:cs typeface="Helvetica"/>
              </a:rPr>
              <a:t> and N. L. Baker, “Comparison of hybrid ensemble/4D-Var and 4D-Var within the NAVDAS-AR data assimilation framework,” Monthly Weather Review, 141 (2013) 2740-2758. </a:t>
            </a:r>
          </a:p>
        </p:txBody>
      </p:sp>
    </p:spTree>
    <p:extLst>
      <p:ext uri="{BB962C8B-B14F-4D97-AF65-F5344CB8AC3E}">
        <p14:creationId xmlns:p14="http://schemas.microsoft.com/office/powerpoint/2010/main" val="35285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"/>
    </mc:Choice>
    <mc:Fallback xmlns="">
      <p:transition xmlns:p14="http://schemas.microsoft.com/office/powerpoint/2010/main" spd="slow" advTm="82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hybrid ensemble/4D-Var data assimilation system we have developed is designed to be a component of the existing operational NAVDAS-AR </a:t>
            </a:r>
            <a:r>
              <a:rPr lang="en-US" dirty="0" smtClean="0"/>
              <a:t>(4D-Var) data </a:t>
            </a:r>
            <a:r>
              <a:rPr lang="en-US" dirty="0"/>
              <a:t>assimilation system (</a:t>
            </a:r>
            <a:r>
              <a:rPr lang="en-US" dirty="0" err="1"/>
              <a:t>Rosmond</a:t>
            </a:r>
            <a:r>
              <a:rPr lang="en-US" dirty="0"/>
              <a:t> and </a:t>
            </a:r>
            <a:r>
              <a:rPr lang="en-US" dirty="0" err="1"/>
              <a:t>Xu</a:t>
            </a:r>
            <a:r>
              <a:rPr lang="en-US" dirty="0"/>
              <a:t> 2006, </a:t>
            </a:r>
            <a:r>
              <a:rPr lang="en-US" dirty="0" err="1"/>
              <a:t>Xu</a:t>
            </a:r>
            <a:r>
              <a:rPr lang="en-US" dirty="0"/>
              <a:t> et al. 2005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operational ensemble forecasting system (</a:t>
            </a:r>
            <a:r>
              <a:rPr lang="en-US" dirty="0" err="1"/>
              <a:t>McLay</a:t>
            </a:r>
            <a:r>
              <a:rPr lang="en-US" dirty="0"/>
              <a:t> et al., 2008 and 2010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dirty="0" smtClean="0"/>
              <a:t>where ensemble members are generated with a </a:t>
            </a:r>
            <a:r>
              <a:rPr lang="en-US" dirty="0"/>
              <a:t>local formulation of Bishop and </a:t>
            </a:r>
            <a:r>
              <a:rPr lang="en-US" dirty="0" err="1"/>
              <a:t>Toth’s</a:t>
            </a:r>
            <a:r>
              <a:rPr lang="en-US" dirty="0"/>
              <a:t> (1999) Ensemble Transform </a:t>
            </a:r>
            <a:r>
              <a:rPr lang="en-US" dirty="0" smtClean="0"/>
              <a:t>(ET) technique </a:t>
            </a:r>
            <a:r>
              <a:rPr lang="en-US" dirty="0"/>
              <a:t>and features a short term </a:t>
            </a:r>
            <a:r>
              <a:rPr lang="en-US" dirty="0" smtClean="0"/>
              <a:t>cycling (6-hour) </a:t>
            </a:r>
            <a:r>
              <a:rPr lang="en-US" dirty="0"/>
              <a:t>ensemble of 80 </a:t>
            </a:r>
            <a:r>
              <a:rPr lang="en-US" dirty="0" smtClean="0"/>
              <a:t>members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Prospective</a:t>
            </a:r>
            <a:r>
              <a:rPr lang="en-US" dirty="0" smtClean="0"/>
              <a:t> </a:t>
            </a:r>
            <a:r>
              <a:rPr lang="en-US" dirty="0" smtClean="0"/>
              <a:t>Operational 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229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750227" y="6250164"/>
            <a:ext cx="3643547" cy="365125"/>
          </a:xfrm>
        </p:spPr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Formulation</a:t>
            </a:r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962034"/>
              </p:ext>
            </p:extLst>
          </p:nvPr>
        </p:nvGraphicFramePr>
        <p:xfrm>
          <a:off x="1555750" y="1501670"/>
          <a:ext cx="60325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" name="Equation" r:id="rId4" imgW="6032500" imgH="444500" progId="Equation.DSMT4">
                  <p:embed/>
                </p:oleObj>
              </mc:Choice>
              <mc:Fallback>
                <p:oleObj name="Equation" r:id="rId4" imgW="60325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55750" y="1501670"/>
                        <a:ext cx="60325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227897"/>
              </p:ext>
            </p:extLst>
          </p:nvPr>
        </p:nvGraphicFramePr>
        <p:xfrm>
          <a:off x="3600450" y="2447138"/>
          <a:ext cx="1943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Equation" r:id="rId6" imgW="1943100" imgH="457200" progId="Equation.DSMT4">
                  <p:embed/>
                </p:oleObj>
              </mc:Choice>
              <mc:Fallback>
                <p:oleObj name="Equation" r:id="rId6" imgW="19431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00450" y="2447138"/>
                        <a:ext cx="19431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108148"/>
              </p:ext>
            </p:extLst>
          </p:nvPr>
        </p:nvGraphicFramePr>
        <p:xfrm>
          <a:off x="2838450" y="3405306"/>
          <a:ext cx="34671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Equation" r:id="rId8" imgW="3467100" imgH="508000" progId="Equation.DSMT4">
                  <p:embed/>
                </p:oleObj>
              </mc:Choice>
              <mc:Fallback>
                <p:oleObj name="Equation" r:id="rId8" imgW="34671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38450" y="3405306"/>
                        <a:ext cx="34671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426287"/>
              </p:ext>
            </p:extLst>
          </p:nvPr>
        </p:nvGraphicFramePr>
        <p:xfrm>
          <a:off x="2990850" y="4414274"/>
          <a:ext cx="31623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Equation" r:id="rId10" imgW="3162300" imgH="457200" progId="Equation.DSMT4">
                  <p:embed/>
                </p:oleObj>
              </mc:Choice>
              <mc:Fallback>
                <p:oleObj name="Equation" r:id="rId10" imgW="31623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90850" y="4414274"/>
                        <a:ext cx="31623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98613"/>
              </p:ext>
            </p:extLst>
          </p:nvPr>
        </p:nvGraphicFramePr>
        <p:xfrm>
          <a:off x="1524000" y="5372445"/>
          <a:ext cx="60960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Equation" r:id="rId12" imgW="6096000" imgH="927100" progId="Equation.DSMT4">
                  <p:embed/>
                </p:oleObj>
              </mc:Choice>
              <mc:Fallback>
                <p:oleObj name="Equation" r:id="rId12" imgW="6096000" imgH="927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24000" y="5372445"/>
                        <a:ext cx="6096000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5882" y="1066520"/>
            <a:ext cx="171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Analysis State: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5882" y="2011988"/>
            <a:ext cx="3289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Background Error Covariance: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5882" y="2970156"/>
            <a:ext cx="402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Hybrid Background Error Covariance: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882" y="3979124"/>
            <a:ext cx="393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Static Background Error Covariance: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5882" y="4937292"/>
            <a:ext cx="503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Flow Dependent Background Error Covariance: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20867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413847"/>
            <a:ext cx="7408333" cy="4409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resolution for the control forecast model </a:t>
            </a:r>
            <a:r>
              <a:rPr lang="en-US" dirty="0" smtClean="0"/>
              <a:t>and outer loop of NAVDAS-AR </a:t>
            </a:r>
          </a:p>
          <a:p>
            <a:pPr lvl="1"/>
            <a:r>
              <a:rPr lang="en-US" dirty="0" smtClean="0"/>
              <a:t>T319</a:t>
            </a:r>
            <a:r>
              <a:rPr lang="en-US" dirty="0"/>
              <a:t>/L42 (960x480 Gaussian grid with 42 levels in the vertical</a:t>
            </a:r>
            <a:r>
              <a:rPr lang="en-US" dirty="0" smtClean="0"/>
              <a:t>)  </a:t>
            </a:r>
          </a:p>
          <a:p>
            <a:r>
              <a:rPr lang="en-US" dirty="0" smtClean="0"/>
              <a:t>The inner </a:t>
            </a:r>
            <a:r>
              <a:rPr lang="en-US" dirty="0"/>
              <a:t>loop </a:t>
            </a:r>
            <a:r>
              <a:rPr lang="en-US" dirty="0" smtClean="0"/>
              <a:t>resolution of NAVDAS-AR </a:t>
            </a:r>
            <a:r>
              <a:rPr lang="en-US" dirty="0"/>
              <a:t>and the ensemble member </a:t>
            </a:r>
            <a:r>
              <a:rPr lang="en-US" dirty="0" smtClean="0"/>
              <a:t>resolution</a:t>
            </a:r>
          </a:p>
          <a:p>
            <a:pPr lvl="1"/>
            <a:r>
              <a:rPr lang="en-US" dirty="0" smtClean="0"/>
              <a:t>T119</a:t>
            </a:r>
            <a:r>
              <a:rPr lang="en-US" dirty="0"/>
              <a:t>/L42 (360x180 Gaussian grid with 42 levels in the vertical</a:t>
            </a:r>
            <a:r>
              <a:rPr lang="en-US" dirty="0" smtClean="0"/>
              <a:t>)</a:t>
            </a:r>
          </a:p>
          <a:p>
            <a:r>
              <a:rPr lang="en-US" dirty="0" smtClean="0"/>
              <a:t>Two </a:t>
            </a:r>
            <a:r>
              <a:rPr lang="en-US" dirty="0"/>
              <a:t>series of experiments assimilated the suite of observations available for the operational data assimilation </a:t>
            </a:r>
            <a:r>
              <a:rPr lang="en-US" dirty="0" smtClean="0"/>
              <a:t>system, including retrievals and radiances (~1.7 million every 6 hours)</a:t>
            </a:r>
          </a:p>
          <a:p>
            <a:r>
              <a:rPr lang="en-US" dirty="0" smtClean="0"/>
              <a:t>We </a:t>
            </a:r>
            <a:r>
              <a:rPr lang="en-US" dirty="0"/>
              <a:t>used a 6 hour data assimilation </a:t>
            </a:r>
            <a:r>
              <a:rPr lang="en-US" dirty="0" smtClean="0"/>
              <a:t>cycle for both experiments 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first </a:t>
            </a:r>
            <a:r>
              <a:rPr lang="en-US" dirty="0" smtClean="0"/>
              <a:t>experiment (boreal summer) </a:t>
            </a:r>
            <a:r>
              <a:rPr lang="en-US" dirty="0"/>
              <a:t>extended from 0000 UTC 1 June 2010 until 0000 UTC 1 September </a:t>
            </a:r>
            <a:r>
              <a:rPr lang="en-US" dirty="0" smtClean="0"/>
              <a:t>2010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second </a:t>
            </a:r>
            <a:r>
              <a:rPr lang="en-US" dirty="0" smtClean="0"/>
              <a:t>experiment (boreal winter) </a:t>
            </a:r>
            <a:r>
              <a:rPr lang="en-US" dirty="0"/>
              <a:t>extended from 0000 UTC 1 January 2011 until 0000 UTC 1 April </a:t>
            </a:r>
            <a:r>
              <a:rPr lang="en-US" dirty="0" smtClean="0"/>
              <a:t>2011</a:t>
            </a:r>
          </a:p>
          <a:p>
            <a:pPr lvl="1"/>
            <a:r>
              <a:rPr lang="en-US" dirty="0" smtClean="0"/>
              <a:t>Both Experiments first 30 days thrown out for bias correction and ensemble spin-up</a:t>
            </a:r>
          </a:p>
          <a:p>
            <a:r>
              <a:rPr lang="en-US" dirty="0" smtClean="0"/>
              <a:t>Each </a:t>
            </a:r>
            <a:r>
              <a:rPr lang="en-US" dirty="0"/>
              <a:t>series of experiments included three different </a:t>
            </a:r>
            <a:r>
              <a:rPr lang="en-US" dirty="0" smtClean="0"/>
              <a:t>alpha values</a:t>
            </a:r>
            <a:r>
              <a:rPr lang="en-US" dirty="0"/>
              <a:t>: 0 (static mode), 0.5 (hybrid mode) and 1 (flow-dependent mode</a:t>
            </a:r>
            <a:r>
              <a:rPr lang="en-US" dirty="0" smtClean="0"/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1449283"/>
              </p:ext>
            </p:extLst>
          </p:nvPr>
        </p:nvGraphicFramePr>
        <p:xfrm>
          <a:off x="2838450" y="5569185"/>
          <a:ext cx="34671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3" imgW="3467100" imgH="508000" progId="Equation.DSMT4">
                  <p:embed/>
                </p:oleObj>
              </mc:Choice>
              <mc:Fallback>
                <p:oleObj name="Equation" r:id="rId3" imgW="34671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38450" y="5569185"/>
                        <a:ext cx="34671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8772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331540"/>
            <a:ext cx="7408333" cy="507670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80 member Ensemble Generation: Ensemble Transform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Localization: Non-adaptive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ocalization is in </a:t>
            </a:r>
            <a:r>
              <a:rPr lang="en-US" dirty="0"/>
              <a:t>physical space and the correlation functions </a:t>
            </a:r>
            <a:r>
              <a:rPr lang="en-US" dirty="0" smtClean="0"/>
              <a:t>are </a:t>
            </a:r>
            <a:r>
              <a:rPr lang="en-US" dirty="0"/>
              <a:t>a function of horizontal and vertical </a:t>
            </a:r>
            <a:r>
              <a:rPr lang="en-US" dirty="0" smtClean="0"/>
              <a:t>position</a:t>
            </a:r>
            <a:endParaRPr lang="en-US" dirty="0"/>
          </a:p>
          <a:p>
            <a:pPr lvl="1"/>
            <a:r>
              <a:rPr lang="en-US" dirty="0"/>
              <a:t>V</a:t>
            </a:r>
            <a:r>
              <a:rPr lang="en-US" dirty="0" smtClean="0"/>
              <a:t>ertical localization </a:t>
            </a:r>
            <a:r>
              <a:rPr lang="en-US" dirty="0"/>
              <a:t>has a shorter vertical scale in the stratosphere </a:t>
            </a:r>
            <a:r>
              <a:rPr lang="en-US" dirty="0" smtClean="0"/>
              <a:t>than </a:t>
            </a:r>
            <a:r>
              <a:rPr lang="en-US" dirty="0"/>
              <a:t>in the </a:t>
            </a:r>
            <a:r>
              <a:rPr lang="en-US" dirty="0" smtClean="0"/>
              <a:t>troposphere</a:t>
            </a:r>
          </a:p>
          <a:p>
            <a:pPr lvl="1"/>
            <a:r>
              <a:rPr lang="en-US" dirty="0" smtClean="0"/>
              <a:t>Horizontal localization at 50% is approximately 2000km or 20 degrees </a:t>
            </a:r>
          </a:p>
          <a:p>
            <a:r>
              <a:rPr lang="en-US" dirty="0" smtClean="0"/>
              <a:t>Bias Correction</a:t>
            </a:r>
            <a:r>
              <a:rPr lang="en-US" dirty="0"/>
              <a:t>: </a:t>
            </a:r>
            <a:r>
              <a:rPr lang="en-US" dirty="0" err="1"/>
              <a:t>Variational</a:t>
            </a:r>
            <a:r>
              <a:rPr lang="en-US" dirty="0"/>
              <a:t> radiance Bias Correction system </a:t>
            </a:r>
            <a:endParaRPr lang="en-US" dirty="0" smtClean="0"/>
          </a:p>
          <a:p>
            <a:pPr lvl="1"/>
            <a:r>
              <a:rPr lang="en-US" dirty="0" err="1" smtClean="0"/>
              <a:t>Var</a:t>
            </a:r>
            <a:r>
              <a:rPr lang="en-US" dirty="0" smtClean="0"/>
              <a:t>-BC </a:t>
            </a:r>
            <a:r>
              <a:rPr lang="en-US" dirty="0"/>
              <a:t>two-predictor bias correction approach of </a:t>
            </a:r>
            <a:r>
              <a:rPr lang="en-US" dirty="0" smtClean="0"/>
              <a:t>Harris </a:t>
            </a:r>
            <a:r>
              <a:rPr lang="en-US" dirty="0"/>
              <a:t>and Kelly (2001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79106" y="2152392"/>
            <a:ext cx="2356102" cy="738664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  <a:latin typeface="Helvetica"/>
                <a:cs typeface="Helvetica"/>
              </a:rPr>
              <a:t>Estimate of Climatological Analysis Error Variances</a:t>
            </a:r>
            <a:endParaRPr lang="en-US" sz="1400" b="1" dirty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79106" y="2948321"/>
            <a:ext cx="2356102" cy="523220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  <a:latin typeface="Helvetica"/>
                <a:cs typeface="Helvetica"/>
              </a:rPr>
              <a:t>6-hour Forecast</a:t>
            </a:r>
          </a:p>
          <a:p>
            <a:pPr algn="ctr"/>
            <a:r>
              <a:rPr lang="en-US" sz="1400" b="1" dirty="0" smtClean="0">
                <a:solidFill>
                  <a:schemeClr val="accent2"/>
                </a:solidFill>
                <a:latin typeface="Helvetica"/>
                <a:cs typeface="Helvetica"/>
              </a:rPr>
              <a:t>Ensemble Perturbations</a:t>
            </a:r>
            <a:endParaRPr lang="en-US" sz="1400" b="1" dirty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27862" y="1860688"/>
            <a:ext cx="4028927" cy="152052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Helvetica"/>
                <a:cs typeface="Helvetica"/>
              </a:rPr>
              <a:t>Ensemble Transform (ET)</a:t>
            </a:r>
          </a:p>
          <a:p>
            <a:pPr algn="ctr"/>
            <a:r>
              <a:rPr lang="en-US" sz="1600" b="1" dirty="0" smtClean="0">
                <a:latin typeface="Helvetica"/>
                <a:cs typeface="Helvetica"/>
              </a:rPr>
              <a:t>Create Analysis Ensemble:</a:t>
            </a:r>
          </a:p>
          <a:p>
            <a:pPr marL="285750" indent="-285750" algn="ctr">
              <a:buFont typeface="Arial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Current analysis is the mean state </a:t>
            </a:r>
          </a:p>
          <a:p>
            <a:pPr marL="285750" indent="-285750" algn="ctr">
              <a:buFont typeface="Arial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Analysis ensemble </a:t>
            </a:r>
            <a:r>
              <a:rPr lang="en-US" sz="1600" b="1" dirty="0">
                <a:latin typeface="Helvetica"/>
                <a:cs typeface="Helvetica"/>
              </a:rPr>
              <a:t>p</a:t>
            </a:r>
            <a:r>
              <a:rPr lang="en-US" sz="1600" b="1" dirty="0" smtClean="0">
                <a:latin typeface="Helvetica"/>
                <a:cs typeface="Helvetica"/>
              </a:rPr>
              <a:t>erturbations are a combination of variances and ensemble perturbations</a:t>
            </a:r>
            <a:endParaRPr lang="en-US" sz="1600" b="1" dirty="0">
              <a:latin typeface="Helvetica"/>
              <a:cs typeface="Helvetica"/>
            </a:endParaRPr>
          </a:p>
        </p:txBody>
      </p:sp>
      <p:cxnSp>
        <p:nvCxnSpPr>
          <p:cNvPr id="10" name="Straight Arrow Connector 9"/>
          <p:cNvCxnSpPr>
            <a:stCxn id="7" idx="3"/>
            <a:endCxn id="9" idx="1"/>
          </p:cNvCxnSpPr>
          <p:nvPr/>
        </p:nvCxnSpPr>
        <p:spPr>
          <a:xfrm>
            <a:off x="2835208" y="2521724"/>
            <a:ext cx="292654" cy="9922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3"/>
            <a:endCxn id="9" idx="1"/>
          </p:cNvCxnSpPr>
          <p:nvPr/>
        </p:nvCxnSpPr>
        <p:spPr>
          <a:xfrm flipV="1">
            <a:off x="2835208" y="2620950"/>
            <a:ext cx="292654" cy="588981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79106" y="1794612"/>
            <a:ext cx="2356102" cy="307777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  <a:latin typeface="Helvetica"/>
                <a:cs typeface="Helvetica"/>
              </a:rPr>
              <a:t>Current Analysis</a:t>
            </a:r>
            <a:endParaRPr lang="en-US" sz="1400" b="1" dirty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cxnSp>
        <p:nvCxnSpPr>
          <p:cNvPr id="13" name="Straight Arrow Connector 12"/>
          <p:cNvCxnSpPr>
            <a:stCxn id="12" idx="3"/>
            <a:endCxn id="9" idx="1"/>
          </p:cNvCxnSpPr>
          <p:nvPr/>
        </p:nvCxnSpPr>
        <p:spPr>
          <a:xfrm>
            <a:off x="2835208" y="1948501"/>
            <a:ext cx="292654" cy="672449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431613" y="2354178"/>
            <a:ext cx="1457001" cy="523220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  <a:latin typeface="Helvetica"/>
                <a:cs typeface="Helvetica"/>
              </a:rPr>
              <a:t>Analysis</a:t>
            </a:r>
          </a:p>
          <a:p>
            <a:pPr algn="ctr"/>
            <a:r>
              <a:rPr lang="en-US" sz="1400" b="1" dirty="0" smtClean="0">
                <a:solidFill>
                  <a:schemeClr val="accent2"/>
                </a:solidFill>
                <a:latin typeface="Helvetica"/>
                <a:cs typeface="Helvetica"/>
              </a:rPr>
              <a:t>Ensemble</a:t>
            </a:r>
          </a:p>
        </p:txBody>
      </p:sp>
      <p:cxnSp>
        <p:nvCxnSpPr>
          <p:cNvPr id="15" name="Straight Arrow Connector 14"/>
          <p:cNvCxnSpPr>
            <a:stCxn id="9" idx="3"/>
            <a:endCxn id="14" idx="1"/>
          </p:cNvCxnSpPr>
          <p:nvPr/>
        </p:nvCxnSpPr>
        <p:spPr>
          <a:xfrm flipV="1">
            <a:off x="7156789" y="2615788"/>
            <a:ext cx="274824" cy="516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78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Ob. </a:t>
            </a:r>
            <a:r>
              <a:rPr lang="en-US" dirty="0" err="1" smtClean="0"/>
              <a:t>Meridional</a:t>
            </a:r>
            <a:r>
              <a:rPr lang="en-US" dirty="0" smtClean="0"/>
              <a:t> Wind Response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651" y="1043244"/>
            <a:ext cx="5923365" cy="5117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5946" y="1566405"/>
            <a:ext cx="1132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Static Mode</a:t>
            </a:r>
          </a:p>
          <a:p>
            <a:pPr algn="ctr"/>
            <a:r>
              <a:rPr lang="en-US" sz="1400" dirty="0" smtClean="0">
                <a:latin typeface="Helvetica"/>
                <a:cs typeface="Helvetica"/>
              </a:rPr>
              <a:t>Alpha=0.0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1055" y="3176832"/>
            <a:ext cx="1202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Hybrid Mode</a:t>
            </a:r>
          </a:p>
          <a:p>
            <a:pPr algn="ctr"/>
            <a:r>
              <a:rPr lang="en-US" sz="1400" dirty="0" smtClean="0">
                <a:latin typeface="Helvetica"/>
                <a:cs typeface="Helvetica"/>
              </a:rPr>
              <a:t>Alpha=0.5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695" y="4810770"/>
            <a:ext cx="197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Flow-dependent Mode</a:t>
            </a:r>
          </a:p>
          <a:p>
            <a:pPr algn="ctr"/>
            <a:r>
              <a:rPr lang="en-US" sz="1400" dirty="0" smtClean="0">
                <a:latin typeface="Helvetica"/>
                <a:cs typeface="Helvetica"/>
              </a:rPr>
              <a:t>Alpha=1.0</a:t>
            </a: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43052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Alpha=0 Static Mode: Control Experiment</a:t>
            </a:r>
          </a:p>
          <a:p>
            <a:pPr lvl="1"/>
            <a:r>
              <a:rPr lang="en-US" dirty="0" smtClean="0"/>
              <a:t>Essentially the same as the operational 4D-Var system</a:t>
            </a:r>
          </a:p>
          <a:p>
            <a:r>
              <a:rPr lang="en-US" dirty="0" smtClean="0"/>
              <a:t>Boral Summer (July-August 2010)</a:t>
            </a:r>
          </a:p>
          <a:p>
            <a:pPr lvl="1"/>
            <a:r>
              <a:rPr lang="en-US" dirty="0" smtClean="0"/>
              <a:t>0000 </a:t>
            </a:r>
            <a:r>
              <a:rPr lang="en-US" dirty="0"/>
              <a:t>UTC 1 July to 0000 UTC 1 September 2010 </a:t>
            </a:r>
            <a:endParaRPr lang="en-US" dirty="0" smtClean="0"/>
          </a:p>
          <a:p>
            <a:r>
              <a:rPr lang="en-US" dirty="0" smtClean="0"/>
              <a:t>Boral Winter (February-March 2011)</a:t>
            </a:r>
          </a:p>
          <a:p>
            <a:pPr lvl="1"/>
            <a:r>
              <a:rPr lang="en-US" dirty="0" smtClean="0"/>
              <a:t>0000 </a:t>
            </a:r>
            <a:r>
              <a:rPr lang="en-US" dirty="0"/>
              <a:t>UTC 1 February to 0000 UTC 1 April 2011 </a:t>
            </a:r>
            <a:endParaRPr lang="en-US" dirty="0" smtClean="0"/>
          </a:p>
          <a:p>
            <a:r>
              <a:rPr lang="en-US" dirty="0" smtClean="0"/>
              <a:t>Five-day forecast launched from 0000 and 1200 analysis each day</a:t>
            </a:r>
          </a:p>
          <a:p>
            <a:r>
              <a:rPr lang="en-US" dirty="0" smtClean="0"/>
              <a:t>Three Regions: NH</a:t>
            </a:r>
            <a:r>
              <a:rPr lang="en-US" dirty="0"/>
              <a:t>=20N to </a:t>
            </a:r>
            <a:r>
              <a:rPr lang="en-US" dirty="0" smtClean="0"/>
              <a:t>80N, TR= 20N to 20S, and </a:t>
            </a:r>
            <a:r>
              <a:rPr lang="en-US" dirty="0"/>
              <a:t>SH=20S to </a:t>
            </a:r>
            <a:r>
              <a:rPr lang="en-US" dirty="0" smtClean="0"/>
              <a:t>80S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00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323"/>
            <a:ext cx="4572000" cy="229589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6234" y="1384313"/>
            <a:ext cx="4374130" cy="2297372"/>
          </a:xfrm>
        </p:spPr>
        <p:txBody>
          <a:bodyPr>
            <a:normAutofit fontScale="92500"/>
          </a:bodyPr>
          <a:lstStyle/>
          <a:p>
            <a:r>
              <a:rPr lang="en-US" dirty="0">
                <a:cs typeface="Helvetica"/>
              </a:rPr>
              <a:t>Self Analysis used to compute the Vector Wind RMS error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cs typeface="Helvetica"/>
              </a:rPr>
              <a:t>Red: </a:t>
            </a:r>
            <a:r>
              <a:rPr lang="en-US" dirty="0">
                <a:solidFill>
                  <a:srgbClr val="FF0000"/>
                </a:solidFill>
                <a:cs typeface="Helvetica"/>
              </a:rPr>
              <a:t>Hybrid Mode is </a:t>
            </a:r>
            <a:r>
              <a:rPr lang="en-US" dirty="0" smtClean="0">
                <a:solidFill>
                  <a:srgbClr val="FF0000"/>
                </a:solidFill>
                <a:cs typeface="Helvetica"/>
              </a:rPr>
              <a:t>better</a:t>
            </a:r>
            <a:endParaRPr lang="en-US" dirty="0">
              <a:solidFill>
                <a:srgbClr val="FF0000"/>
              </a:solidFill>
              <a:cs typeface="Helvetica"/>
            </a:endParaRPr>
          </a:p>
          <a:p>
            <a:pPr lvl="1"/>
            <a:r>
              <a:rPr lang="en-US" dirty="0" smtClean="0">
                <a:cs typeface="Helvetica"/>
              </a:rPr>
              <a:t>Blue: </a:t>
            </a:r>
            <a:r>
              <a:rPr lang="en-US" dirty="0">
                <a:cs typeface="Helvetica"/>
              </a:rPr>
              <a:t>Static Mode is better</a:t>
            </a:r>
          </a:p>
          <a:p>
            <a:r>
              <a:rPr lang="en-US" dirty="0" smtClean="0">
                <a:cs typeface="Helvetica"/>
              </a:rPr>
              <a:t>Columns: Northern Hem., </a:t>
            </a:r>
            <a:r>
              <a:rPr lang="en-US" dirty="0">
                <a:cs typeface="Helvetica"/>
              </a:rPr>
              <a:t>Tropics and </a:t>
            </a:r>
            <a:r>
              <a:rPr lang="en-US" dirty="0" smtClean="0">
                <a:cs typeface="Helvetica"/>
              </a:rPr>
              <a:t>Southern Hem.</a:t>
            </a:r>
            <a:endParaRPr lang="en-US" dirty="0">
              <a:cs typeface="Helvetica"/>
            </a:endParaRP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Session 2: Hybrid, Monday May 19th 11:10-11:35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6th EnKF Workshop May 18th-22nd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Wind Results: Static vs. Hybrid Mode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10732" y="1186800"/>
            <a:ext cx="2150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Self-Analysis Verification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8143" y="889430"/>
            <a:ext cx="40077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Summer (Jul-Aug 2010) Hybrid Mode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4" name="Content Placeholder 7"/>
          <p:cNvSpPr txBox="1">
            <a:spLocks/>
          </p:cNvSpPr>
          <p:nvPr/>
        </p:nvSpPr>
        <p:spPr>
          <a:xfrm>
            <a:off x="457199" y="3952792"/>
            <a:ext cx="6438639" cy="22973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24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22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20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18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Ø"/>
              <a:defRPr sz="1600" kern="1200">
                <a:solidFill>
                  <a:schemeClr val="tx2"/>
                </a:solidFill>
                <a:latin typeface="Helvetica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Helvetica"/>
              </a:rPr>
              <a:t>Top Plots: Impact versus control</a:t>
            </a:r>
          </a:p>
          <a:p>
            <a:pPr lvl="1"/>
            <a:r>
              <a:rPr lang="en-US" dirty="0">
                <a:solidFill>
                  <a:srgbClr val="FF0000"/>
                </a:solidFill>
                <a:cs typeface="Helvetica"/>
              </a:rPr>
              <a:t>positive impact red for Hybrid</a:t>
            </a:r>
            <a:r>
              <a:rPr lang="en-US" dirty="0">
                <a:cs typeface="Helvetica"/>
              </a:rPr>
              <a:t>, negative impact blue for </a:t>
            </a:r>
            <a:r>
              <a:rPr lang="en-US" dirty="0" smtClean="0">
                <a:cs typeface="Helvetica"/>
              </a:rPr>
              <a:t>Static</a:t>
            </a:r>
            <a:endParaRPr lang="en-US" dirty="0">
              <a:cs typeface="Helvetica"/>
            </a:endParaRPr>
          </a:p>
          <a:p>
            <a:pPr lvl="1"/>
            <a:r>
              <a:rPr lang="en-US" dirty="0">
                <a:cs typeface="Helvetica"/>
              </a:rPr>
              <a:t>y-axis: Pressure Scale: 1000mb to </a:t>
            </a:r>
            <a:r>
              <a:rPr lang="en-US" dirty="0" smtClean="0">
                <a:cs typeface="Helvetica"/>
              </a:rPr>
              <a:t>10mb</a:t>
            </a:r>
            <a:endParaRPr lang="en-US" dirty="0">
              <a:cs typeface="Helvetica"/>
            </a:endParaRPr>
          </a:p>
          <a:p>
            <a:pPr lvl="1"/>
            <a:r>
              <a:rPr lang="en-US" dirty="0">
                <a:cs typeface="Helvetica"/>
              </a:rPr>
              <a:t>x-axis: Forecast Lead Time 2-5 days  </a:t>
            </a:r>
          </a:p>
          <a:p>
            <a:pPr lvl="1"/>
            <a:r>
              <a:rPr lang="en-US" dirty="0">
                <a:cs typeface="Helvetica"/>
              </a:rPr>
              <a:t>+/-3 % Scale</a:t>
            </a:r>
          </a:p>
          <a:p>
            <a:r>
              <a:rPr lang="en-US" dirty="0">
                <a:cs typeface="Helvetica"/>
              </a:rPr>
              <a:t>Bottom Plots: Statistical Significance</a:t>
            </a:r>
          </a:p>
          <a:p>
            <a:pPr lvl="1"/>
            <a:r>
              <a:rPr lang="en-US" dirty="0">
                <a:cs typeface="Helvetica"/>
              </a:rPr>
              <a:t>y-axis: Pressure Scale: 1000mb to 30mb</a:t>
            </a:r>
          </a:p>
          <a:p>
            <a:pPr lvl="1"/>
            <a:r>
              <a:rPr lang="en-US" dirty="0">
                <a:cs typeface="Helvetica"/>
              </a:rPr>
              <a:t>x-axis: Forecast Lead Time 2</a:t>
            </a:r>
            <a:r>
              <a:rPr lang="en-US" dirty="0" smtClean="0">
                <a:cs typeface="Helvetica"/>
              </a:rPr>
              <a:t>-5 </a:t>
            </a:r>
            <a:r>
              <a:rPr lang="en-US" dirty="0">
                <a:cs typeface="Helvetica"/>
              </a:rPr>
              <a:t>days</a:t>
            </a:r>
          </a:p>
          <a:p>
            <a:pPr lvl="1"/>
            <a:r>
              <a:rPr lang="en-US" dirty="0">
                <a:cs typeface="Helvetica"/>
              </a:rPr>
              <a:t>lowest color is 95% Statistical Significance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04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9710</TotalTime>
  <Words>2756</Words>
  <Application>Microsoft Macintosh PowerPoint</Application>
  <PresentationFormat>On-screen Show (4:3)</PresentationFormat>
  <Paragraphs>270</Paragraphs>
  <Slides>17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Waveform</vt:lpstr>
      <vt:lpstr>Equation</vt:lpstr>
      <vt:lpstr>Comparison of hybrid ensemble/4D-Var and 4D-Var within the NAVDAS-AR data assimilation framework</vt:lpstr>
      <vt:lpstr>Overview</vt:lpstr>
      <vt:lpstr>Prospective Operational Setup</vt:lpstr>
      <vt:lpstr>Formulation</vt:lpstr>
      <vt:lpstr>Experimental Setup</vt:lpstr>
      <vt:lpstr>Experimental Setup</vt:lpstr>
      <vt:lpstr>Single Ob. Meridional Wind Response</vt:lpstr>
      <vt:lpstr>Experiments</vt:lpstr>
      <vt:lpstr>Vector Wind Results: Static vs. Hybrid Mode</vt:lpstr>
      <vt:lpstr>Vector Wind Results: Static vs. Hybrid Mode</vt:lpstr>
      <vt:lpstr>Vector Wind Results: Static vs. Hybrid Mode</vt:lpstr>
      <vt:lpstr>Vector Wind Results: Static vs. Flow Mode</vt:lpstr>
      <vt:lpstr>Vector Wind Results: Static vs. Flow Mode</vt:lpstr>
      <vt:lpstr>Vector Wind Results: Static vs. Flow Mode</vt:lpstr>
      <vt:lpstr>Score Card Results</vt:lpstr>
      <vt:lpstr>Conclusions</vt:lpstr>
      <vt:lpstr>Current Work</vt:lpstr>
    </vt:vector>
  </TitlesOfParts>
  <Company>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Weather Prediction in the Middle Atmosphere</dc:title>
  <dc:creator>David D Kuhl</dc:creator>
  <cp:lastModifiedBy>David D Kuhl</cp:lastModifiedBy>
  <cp:revision>402</cp:revision>
  <cp:lastPrinted>2013-10-22T18:29:22Z</cp:lastPrinted>
  <dcterms:created xsi:type="dcterms:W3CDTF">2013-08-05T17:42:17Z</dcterms:created>
  <dcterms:modified xsi:type="dcterms:W3CDTF">2014-05-19T13:58:19Z</dcterms:modified>
</cp:coreProperties>
</file>